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76" r:id="rId3"/>
    <p:sldId id="259" r:id="rId4"/>
    <p:sldId id="271" r:id="rId5"/>
    <p:sldId id="257" r:id="rId6"/>
    <p:sldId id="260" r:id="rId7"/>
    <p:sldId id="261" r:id="rId8"/>
    <p:sldId id="262" r:id="rId9"/>
    <p:sldId id="263" r:id="rId10"/>
    <p:sldId id="258" r:id="rId11"/>
    <p:sldId id="268" r:id="rId12"/>
    <p:sldId id="270" r:id="rId13"/>
    <p:sldId id="266" r:id="rId14"/>
    <p:sldId id="265" r:id="rId15"/>
    <p:sldId id="269" r:id="rId16"/>
    <p:sldId id="272" r:id="rId17"/>
    <p:sldId id="264" r:id="rId18"/>
    <p:sldId id="273" r:id="rId19"/>
    <p:sldId id="267"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2" autoAdjust="0"/>
    <p:restoredTop sz="94660"/>
  </p:normalViewPr>
  <p:slideViewPr>
    <p:cSldViewPr snapToGrid="0">
      <p:cViewPr varScale="1">
        <p:scale>
          <a:sx n="101" d="100"/>
          <a:sy n="101" d="100"/>
        </p:scale>
        <p:origin x="138" y="156"/>
      </p:cViewPr>
      <p:guideLst/>
    </p:cSldViewPr>
  </p:slideViewPr>
  <p:notesTextViewPr>
    <p:cViewPr>
      <p:scale>
        <a:sx n="1" d="1"/>
        <a:sy n="1" d="1"/>
      </p:scale>
      <p:origin x="0" y="0"/>
    </p:cViewPr>
  </p:notesTextViewPr>
  <p:sorterViewPr>
    <p:cViewPr>
      <p:scale>
        <a:sx n="100" d="100"/>
        <a:sy n="100" d="100"/>
      </p:scale>
      <p:origin x="0" y="-24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B61BEF0D-F0BB-DE4B-95CE-6DB70DBA9567}" type="datetimeFigureOut">
              <a:rPr lang="en-US" smtClean="0"/>
              <a:pPr/>
              <a:t>12/13/2017</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57F1E4F-1CFF-5643-939E-217C01CDF565}"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9323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460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B61BEF0D-F0BB-DE4B-95CE-6DB70DBA9567}" type="datetimeFigureOut">
              <a:rPr lang="en-US" smtClean="0"/>
              <a:pPr/>
              <a:t>12/13/2017</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18041012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3706416"/>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748322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010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6686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B61BEF0D-F0BB-DE4B-95CE-6DB70DBA9567}" type="datetimeFigureOut">
              <a:rPr lang="en-US" smtClean="0"/>
              <a:pPr/>
              <a:t>12/13/2017</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D57F1E4F-1CFF-5643-939E-217C01CDF565}" type="slidenum">
              <a:rPr lang="en-US" smtClean="0"/>
              <a:pPr/>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52139439"/>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B61BEF0D-F0BB-DE4B-95CE-6DB70DBA9567}" type="datetimeFigureOut">
              <a:rPr lang="en-US" smtClean="0"/>
              <a:pPr/>
              <a:t>12/13/2017</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65242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9942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8016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B61BEF0D-F0BB-DE4B-95CE-6DB70DBA9567}" type="datetimeFigureOut">
              <a:rPr lang="en-US" smtClean="0"/>
              <a:pPr/>
              <a:t>12/13/2017</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20657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aafp.org/afp/2002/0201/p419.html" TargetMode="External"/><Relationship Id="rId2" Type="http://schemas.openxmlformats.org/officeDocument/2006/relationships/hyperlink" Target="http://www.cdc.gov/nccdphp/sgr/olderad.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AEROBIC EXERCISES FOR MALES OVER 65</a:t>
            </a:r>
            <a:endParaRPr lang="en-US" dirty="0"/>
          </a:p>
        </p:txBody>
      </p:sp>
      <p:sp>
        <p:nvSpPr>
          <p:cNvPr id="3" name="Subtitle 2"/>
          <p:cNvSpPr>
            <a:spLocks noGrp="1"/>
          </p:cNvSpPr>
          <p:nvPr>
            <p:ph type="subTitle" idx="1"/>
          </p:nvPr>
        </p:nvSpPr>
        <p:spPr/>
        <p:txBody>
          <a:bodyPr>
            <a:normAutofit/>
          </a:bodyPr>
          <a:lstStyle/>
          <a:p>
            <a:endParaRPr lang="en-US" dirty="0"/>
          </a:p>
        </p:txBody>
      </p:sp>
    </p:spTree>
    <p:extLst>
      <p:ext uri="{BB962C8B-B14F-4D97-AF65-F5344CB8AC3E}">
        <p14:creationId xmlns:p14="http://schemas.microsoft.com/office/powerpoint/2010/main" val="3959397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Learning objectives</a:t>
            </a:r>
            <a:endParaRPr lang="en-US" sz="6000" dirty="0"/>
          </a:p>
        </p:txBody>
      </p:sp>
      <p:sp>
        <p:nvSpPr>
          <p:cNvPr id="3" name="Content Placeholder 2"/>
          <p:cNvSpPr>
            <a:spLocks noGrp="1"/>
          </p:cNvSpPr>
          <p:nvPr>
            <p:ph idx="1"/>
          </p:nvPr>
        </p:nvSpPr>
        <p:spPr/>
        <p:txBody>
          <a:bodyPr/>
          <a:lstStyle/>
          <a:p>
            <a:pPr lvl="0"/>
            <a:r>
              <a:rPr lang="en-US" b="1" dirty="0">
                <a:solidFill>
                  <a:schemeClr val="tx1"/>
                </a:solidFill>
              </a:rPr>
              <a:t>Identify types of activities that are beneficial to this age group and increasing their health.</a:t>
            </a:r>
          </a:p>
          <a:p>
            <a:pPr lvl="0"/>
            <a:r>
              <a:rPr lang="en-US" b="1" dirty="0">
                <a:solidFill>
                  <a:schemeClr val="tx1"/>
                </a:solidFill>
              </a:rPr>
              <a:t>Describe how these activities or aerobic exercises can improve health and benefit the patient. </a:t>
            </a:r>
          </a:p>
          <a:p>
            <a:pPr lvl="0"/>
            <a:r>
              <a:rPr lang="en-US" b="1" dirty="0">
                <a:solidFill>
                  <a:schemeClr val="tx1"/>
                </a:solidFill>
              </a:rPr>
              <a:t>List ways for healthcare providers to increase attendance of such exercises and increase awareness among patients. </a:t>
            </a:r>
          </a:p>
          <a:p>
            <a:r>
              <a:rPr lang="en-US" b="1" dirty="0">
                <a:solidFill>
                  <a:schemeClr val="tx1"/>
                </a:solidFill>
              </a:rPr>
              <a:t>Describe positive aspects of aerobic exercises versus decreased exercise with aging and how health promotion activities can increase lifespan and quality of life in the elder person, especially with comorbidities. </a:t>
            </a:r>
          </a:p>
        </p:txBody>
      </p:sp>
    </p:spTree>
    <p:extLst>
      <p:ext uri="{BB962C8B-B14F-4D97-AF65-F5344CB8AC3E}">
        <p14:creationId xmlns:p14="http://schemas.microsoft.com/office/powerpoint/2010/main" val="3732502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WHAT IS EXACTLY AEROBIC EXERCISING?</a:t>
            </a:r>
            <a:endParaRPr lang="en-US" sz="4400" dirty="0"/>
          </a:p>
        </p:txBody>
      </p:sp>
      <p:sp>
        <p:nvSpPr>
          <p:cNvPr id="3" name="Content Placeholder 2"/>
          <p:cNvSpPr>
            <a:spLocks noGrp="1"/>
          </p:cNvSpPr>
          <p:nvPr>
            <p:ph idx="1"/>
          </p:nvPr>
        </p:nvSpPr>
        <p:spPr>
          <a:xfrm>
            <a:off x="1251678" y="4488289"/>
            <a:ext cx="10178322" cy="3593591"/>
          </a:xfrm>
        </p:spPr>
        <p:txBody>
          <a:bodyPr>
            <a:normAutofit/>
          </a:bodyPr>
          <a:lstStyle/>
          <a:p>
            <a:pPr marL="0" indent="0" algn="ctr">
              <a:buNone/>
            </a:pPr>
            <a:endParaRPr lang="en-US" sz="2800" b="1" dirty="0">
              <a:solidFill>
                <a:schemeClr val="accent2">
                  <a:lumMod val="60000"/>
                  <a:lumOff val="40000"/>
                </a:schemeClr>
              </a:solidFill>
            </a:endParaRPr>
          </a:p>
        </p:txBody>
      </p:sp>
      <p:pic>
        <p:nvPicPr>
          <p:cNvPr id="1028" name="Picture 4" descr="http://www.graphiquedefrance.com/v/vspfiles/photos/GANO692-2.jpg"/>
          <p:cNvPicPr>
            <a:picLocks noChangeAspect="1" noChangeArrowheads="1"/>
          </p:cNvPicPr>
          <p:nvPr/>
        </p:nvPicPr>
        <p:blipFill rotWithShape="1">
          <a:blip r:embed="rId2">
            <a:extLst>
              <a:ext uri="{28A0092B-C50C-407E-A947-70E740481C1C}">
                <a14:useLocalDpi xmlns:a14="http://schemas.microsoft.com/office/drawing/2010/main" val="0"/>
              </a:ext>
            </a:extLst>
          </a:blip>
          <a:srcRect t="14842" b="16513"/>
          <a:stretch/>
        </p:blipFill>
        <p:spPr bwMode="auto">
          <a:xfrm>
            <a:off x="1728195" y="1682242"/>
            <a:ext cx="8905852" cy="44996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899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4557" y="1629178"/>
            <a:ext cx="10178322" cy="3593591"/>
          </a:xfrm>
        </p:spPr>
        <p:txBody>
          <a:bodyPr/>
          <a:lstStyle/>
          <a:p>
            <a:pPr marL="0" indent="0" algn="ctr">
              <a:buNone/>
            </a:pPr>
            <a:r>
              <a:rPr lang="en-US" sz="3600" b="1" dirty="0">
                <a:solidFill>
                  <a:schemeClr val="accent2">
                    <a:lumMod val="60000"/>
                    <a:lumOff val="40000"/>
                  </a:schemeClr>
                </a:solidFill>
              </a:rPr>
              <a:t>Aerobic exercise provides cardiovascular conditioning.  The term aerobic actually means “with oxygen”, which means that breathing controls the amount of oxygen that can make it to the muscles to help them fuel and move.</a:t>
            </a:r>
          </a:p>
          <a:p>
            <a:endParaRPr lang="en-US" dirty="0"/>
          </a:p>
        </p:txBody>
      </p:sp>
    </p:spTree>
    <p:extLst>
      <p:ext uri="{BB962C8B-B14F-4D97-AF65-F5344CB8AC3E}">
        <p14:creationId xmlns:p14="http://schemas.microsoft.com/office/powerpoint/2010/main" val="1705243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smtClean="0"/>
              <a:t>Why is aerobic exercise important for you</a:t>
            </a:r>
            <a:endParaRPr lang="en-US" sz="3800" dirty="0"/>
          </a:p>
        </p:txBody>
      </p:sp>
      <p:sp>
        <p:nvSpPr>
          <p:cNvPr id="3" name="Content Placeholder 2"/>
          <p:cNvSpPr>
            <a:spLocks noGrp="1"/>
          </p:cNvSpPr>
          <p:nvPr>
            <p:ph idx="1"/>
          </p:nvPr>
        </p:nvSpPr>
        <p:spPr/>
        <p:txBody>
          <a:bodyPr>
            <a:normAutofit/>
          </a:bodyPr>
          <a:lstStyle/>
          <a:p>
            <a:r>
              <a:rPr lang="en-US" sz="2800" b="1" dirty="0" smtClean="0">
                <a:solidFill>
                  <a:schemeClr val="accent2"/>
                </a:solidFill>
              </a:rPr>
              <a:t>It is the most important thing you can do for your health!</a:t>
            </a:r>
          </a:p>
          <a:p>
            <a:pPr>
              <a:buFont typeface="Wingdings" panose="05000000000000000000" pitchFamily="2" charset="2"/>
              <a:buChar char="q"/>
            </a:pPr>
            <a:r>
              <a:rPr lang="en-US" sz="3600" b="1" dirty="0"/>
              <a:t> </a:t>
            </a:r>
            <a:r>
              <a:rPr lang="en-US" sz="3600" b="1" dirty="0" smtClean="0">
                <a:solidFill>
                  <a:schemeClr val="tx1"/>
                </a:solidFill>
              </a:rPr>
              <a:t>Strengthens your cardiovascular system</a:t>
            </a:r>
          </a:p>
          <a:p>
            <a:pPr>
              <a:buFont typeface="Wingdings" panose="05000000000000000000" pitchFamily="2" charset="2"/>
              <a:buChar char="q"/>
            </a:pPr>
            <a:r>
              <a:rPr lang="en-US" sz="3600" b="1" dirty="0" smtClean="0">
                <a:solidFill>
                  <a:schemeClr val="tx1"/>
                </a:solidFill>
              </a:rPr>
              <a:t> Improves muscle strength</a:t>
            </a:r>
          </a:p>
          <a:p>
            <a:pPr>
              <a:buFont typeface="Wingdings" panose="05000000000000000000" pitchFamily="2" charset="2"/>
              <a:buChar char="q"/>
            </a:pPr>
            <a:r>
              <a:rPr lang="en-US" sz="3600" b="1" dirty="0" smtClean="0">
                <a:solidFill>
                  <a:schemeClr val="tx1"/>
                </a:solidFill>
              </a:rPr>
              <a:t> Improves lung function</a:t>
            </a:r>
          </a:p>
          <a:p>
            <a:pPr>
              <a:buFont typeface="Wingdings" panose="05000000000000000000" pitchFamily="2" charset="2"/>
              <a:buChar char="q"/>
            </a:pPr>
            <a:r>
              <a:rPr lang="en-US" sz="3600" b="1" dirty="0" smtClean="0">
                <a:solidFill>
                  <a:schemeClr val="tx1"/>
                </a:solidFill>
              </a:rPr>
              <a:t> Helps to control/better blood sugar</a:t>
            </a:r>
          </a:p>
        </p:txBody>
      </p:sp>
    </p:spTree>
    <p:extLst>
      <p:ext uri="{BB962C8B-B14F-4D97-AF65-F5344CB8AC3E}">
        <p14:creationId xmlns:p14="http://schemas.microsoft.com/office/powerpoint/2010/main" val="397259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exercising help your cardiovascular system</a:t>
            </a:r>
            <a:endParaRPr lang="en-US" dirty="0"/>
          </a:p>
        </p:txBody>
      </p:sp>
      <p:sp>
        <p:nvSpPr>
          <p:cNvPr id="3" name="Content Placeholder 2"/>
          <p:cNvSpPr>
            <a:spLocks noGrp="1"/>
          </p:cNvSpPr>
          <p:nvPr>
            <p:ph idx="1"/>
          </p:nvPr>
        </p:nvSpPr>
        <p:spPr>
          <a:xfrm>
            <a:off x="1251678" y="2247364"/>
            <a:ext cx="10178322" cy="3593591"/>
          </a:xfrm>
        </p:spPr>
        <p:txBody>
          <a:bodyPr>
            <a:normAutofit/>
          </a:bodyPr>
          <a:lstStyle/>
          <a:p>
            <a:r>
              <a:rPr lang="en-US" sz="2400" b="1" dirty="0" smtClean="0"/>
              <a:t>LOWERS BLOOD PRESSURE</a:t>
            </a:r>
          </a:p>
          <a:p>
            <a:r>
              <a:rPr lang="en-US" sz="2400" b="1" dirty="0" smtClean="0"/>
              <a:t>PREVENTS PLAQUE BUILD UP INSIDE THE WALLS OF ARTERIES</a:t>
            </a:r>
          </a:p>
          <a:p>
            <a:r>
              <a:rPr lang="en-US" sz="2400" b="1" dirty="0" smtClean="0"/>
              <a:t>PROTECTS YOUR ARTERIES TO HELP BLOOD FLOW</a:t>
            </a:r>
          </a:p>
          <a:p>
            <a:r>
              <a:rPr lang="en-US" sz="2400" b="1" dirty="0" smtClean="0"/>
              <a:t>MAKES CLOTS LESS LIKELY TO FORM</a:t>
            </a:r>
          </a:p>
          <a:p>
            <a:r>
              <a:rPr lang="en-US" sz="2400" b="1" dirty="0" smtClean="0"/>
              <a:t>HELPS FORM NEW ARTERIES FOR BLOOD TO GO TO IF OTHER ARTERIES GET BLOCKED</a:t>
            </a:r>
            <a:endParaRPr lang="en-US" sz="2400" b="1" dirty="0"/>
          </a:p>
        </p:txBody>
      </p:sp>
      <p:pic>
        <p:nvPicPr>
          <p:cNvPr id="4" name="Picture 3"/>
          <p:cNvPicPr>
            <a:picLocks noChangeAspect="1"/>
          </p:cNvPicPr>
          <p:nvPr/>
        </p:nvPicPr>
        <p:blipFill>
          <a:blip r:embed="rId2"/>
          <a:stretch>
            <a:fillRect/>
          </a:stretch>
        </p:blipFill>
        <p:spPr>
          <a:xfrm>
            <a:off x="6194393" y="4478016"/>
            <a:ext cx="5235607" cy="29319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Top"/>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653592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YOUR MUSCLES STRONGER!</a:t>
            </a:r>
            <a:endParaRPr lang="en-US" dirty="0"/>
          </a:p>
        </p:txBody>
      </p:sp>
      <p:sp>
        <p:nvSpPr>
          <p:cNvPr id="3" name="Content Placeholder 2"/>
          <p:cNvSpPr>
            <a:spLocks noGrp="1"/>
          </p:cNvSpPr>
          <p:nvPr>
            <p:ph idx="1"/>
          </p:nvPr>
        </p:nvSpPr>
        <p:spPr>
          <a:xfrm>
            <a:off x="1251678" y="1564784"/>
            <a:ext cx="10178322" cy="3593591"/>
          </a:xfrm>
        </p:spPr>
        <p:txBody>
          <a:bodyPr>
            <a:normAutofit/>
          </a:bodyPr>
          <a:lstStyle/>
          <a:p>
            <a:pPr marL="0" indent="0" algn="r">
              <a:buNone/>
            </a:pPr>
            <a:r>
              <a:rPr lang="en-US" sz="2400" b="1" dirty="0">
                <a:solidFill>
                  <a:schemeClr val="accent2">
                    <a:lumMod val="60000"/>
                    <a:lumOff val="40000"/>
                  </a:schemeClr>
                </a:solidFill>
              </a:rPr>
              <a:t>Exercise is critical for strong muscles and bones. Muscle strength declines as people age, but studies report that when people </a:t>
            </a:r>
            <a:r>
              <a:rPr lang="en-US" sz="2400" b="1" dirty="0" smtClean="0">
                <a:solidFill>
                  <a:schemeClr val="accent2">
                    <a:lumMod val="60000"/>
                    <a:lumOff val="40000"/>
                  </a:schemeClr>
                </a:solidFill>
              </a:rPr>
              <a:t>exercise, </a:t>
            </a:r>
            <a:r>
              <a:rPr lang="en-US" sz="2400" b="1" dirty="0">
                <a:solidFill>
                  <a:schemeClr val="accent2">
                    <a:lumMod val="60000"/>
                    <a:lumOff val="40000"/>
                  </a:schemeClr>
                </a:solidFill>
              </a:rPr>
              <a:t>they are stronger and leaner than others in their age group</a:t>
            </a:r>
            <a:r>
              <a:rPr lang="en-US" sz="2400" b="1" dirty="0" smtClean="0">
                <a:solidFill>
                  <a:schemeClr val="accent2">
                    <a:lumMod val="60000"/>
                    <a:lumOff val="40000"/>
                  </a:schemeClr>
                </a:solidFill>
              </a:rPr>
              <a:t>. </a:t>
            </a:r>
            <a:r>
              <a:rPr lang="en-US" sz="2400" b="1" dirty="0">
                <a:solidFill>
                  <a:schemeClr val="accent2">
                    <a:lumMod val="60000"/>
                    <a:lumOff val="40000"/>
                  </a:schemeClr>
                </a:solidFill>
              </a:rPr>
              <a:t>They are also better able to perform daily chores, and remain independent longer than their inactive peers</a:t>
            </a:r>
            <a:r>
              <a:rPr lang="en-US" sz="2400" b="1" dirty="0" smtClean="0">
                <a:solidFill>
                  <a:schemeClr val="accent2">
                    <a:lumMod val="60000"/>
                    <a:lumOff val="40000"/>
                  </a:schemeClr>
                </a:solidFill>
              </a:rPr>
              <a:t>. Many older men who exercise report less pain/disability!</a:t>
            </a:r>
            <a:endParaRPr lang="en-US" sz="2400" b="1" dirty="0">
              <a:solidFill>
                <a:schemeClr val="accent2">
                  <a:lumMod val="60000"/>
                  <a:lumOff val="40000"/>
                </a:schemeClr>
              </a:solidFill>
            </a:endParaRPr>
          </a:p>
        </p:txBody>
      </p:sp>
      <p:pic>
        <p:nvPicPr>
          <p:cNvPr id="4" name="Picture 3"/>
          <p:cNvPicPr>
            <a:picLocks noChangeAspect="1"/>
          </p:cNvPicPr>
          <p:nvPr/>
        </p:nvPicPr>
        <p:blipFill>
          <a:blip r:embed="rId2"/>
          <a:stretch>
            <a:fillRect/>
          </a:stretch>
        </p:blipFill>
        <p:spPr>
          <a:xfrm>
            <a:off x="1821556" y="3887205"/>
            <a:ext cx="3961059" cy="2970795"/>
          </a:xfrm>
          <a:prstGeom prst="ellipse">
            <a:avLst/>
          </a:prstGeom>
          <a:ln>
            <a:noFill/>
          </a:ln>
          <a:effectLst>
            <a:softEdge rad="112500"/>
          </a:effectLst>
        </p:spPr>
      </p:pic>
    </p:spTree>
    <p:extLst>
      <p:ext uri="{BB962C8B-B14F-4D97-AF65-F5344CB8AC3E}">
        <p14:creationId xmlns:p14="http://schemas.microsoft.com/office/powerpoint/2010/main" val="970865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AEROBIC EXERCISES AND LUNG FUNCTION</a:t>
            </a:r>
            <a:endParaRPr lang="en-US" sz="4400" dirty="0"/>
          </a:p>
        </p:txBody>
      </p:sp>
      <p:sp>
        <p:nvSpPr>
          <p:cNvPr id="3" name="Content Placeholder 2"/>
          <p:cNvSpPr>
            <a:spLocks noGrp="1"/>
          </p:cNvSpPr>
          <p:nvPr>
            <p:ph idx="1"/>
          </p:nvPr>
        </p:nvSpPr>
        <p:spPr>
          <a:xfrm>
            <a:off x="6340839" y="1700011"/>
            <a:ext cx="4565561" cy="6278838"/>
          </a:xfrm>
        </p:spPr>
        <p:txBody>
          <a:bodyPr/>
          <a:lstStyle/>
          <a:p>
            <a:pPr marL="0" indent="0" algn="ctr">
              <a:buNone/>
            </a:pPr>
            <a:r>
              <a:rPr lang="en-US" b="1" dirty="0">
                <a:solidFill>
                  <a:schemeClr val="tx1"/>
                </a:solidFill>
              </a:rPr>
              <a:t>The average person’s lung capacity can be improved </a:t>
            </a:r>
            <a:r>
              <a:rPr lang="en-US" b="1" dirty="0" smtClean="0">
                <a:solidFill>
                  <a:schemeClr val="tx1"/>
                </a:solidFill>
              </a:rPr>
              <a:t>by 5 </a:t>
            </a:r>
            <a:r>
              <a:rPr lang="en-US" b="1" dirty="0">
                <a:solidFill>
                  <a:schemeClr val="tx1"/>
                </a:solidFill>
              </a:rPr>
              <a:t>percent to 15 percent even with frequent intense aerobic </a:t>
            </a:r>
            <a:r>
              <a:rPr lang="en-US" b="1" dirty="0" smtClean="0">
                <a:solidFill>
                  <a:schemeClr val="tx1"/>
                </a:solidFill>
              </a:rPr>
              <a:t>workouts. Everyone </a:t>
            </a:r>
            <a:r>
              <a:rPr lang="en-US" b="1" dirty="0">
                <a:solidFill>
                  <a:schemeClr val="tx1"/>
                </a:solidFill>
              </a:rPr>
              <a:t>is born with a specific maximum lung capacity, called VO2 Max, which refers to the rate of oxygen flow. When your heart rate increases during aerobic exercise, your oxygen consumption increases: this provides the necessary energy to your muscles for the strenuous activity.</a:t>
            </a:r>
          </a:p>
        </p:txBody>
      </p:sp>
      <p:pic>
        <p:nvPicPr>
          <p:cNvPr id="4" name="Picture 3"/>
          <p:cNvPicPr>
            <a:picLocks noChangeAspect="1"/>
          </p:cNvPicPr>
          <p:nvPr/>
        </p:nvPicPr>
        <p:blipFill>
          <a:blip r:embed="rId2"/>
          <a:stretch>
            <a:fillRect/>
          </a:stretch>
        </p:blipFill>
        <p:spPr>
          <a:xfrm>
            <a:off x="1831228" y="1700011"/>
            <a:ext cx="3628622" cy="41469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69327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your blood sugar</a:t>
            </a:r>
            <a:endParaRPr lang="en-US" dirty="0"/>
          </a:p>
        </p:txBody>
      </p:sp>
      <p:sp>
        <p:nvSpPr>
          <p:cNvPr id="3" name="Content Placeholder 2"/>
          <p:cNvSpPr>
            <a:spLocks noGrp="1"/>
          </p:cNvSpPr>
          <p:nvPr>
            <p:ph idx="1"/>
          </p:nvPr>
        </p:nvSpPr>
        <p:spPr>
          <a:xfrm>
            <a:off x="1522134" y="1526147"/>
            <a:ext cx="3552142" cy="5003442"/>
          </a:xfrm>
        </p:spPr>
        <p:txBody>
          <a:bodyPr>
            <a:noAutofit/>
          </a:bodyPr>
          <a:lstStyle/>
          <a:p>
            <a:pPr marL="0" indent="0" algn="ctr">
              <a:buNone/>
            </a:pPr>
            <a:r>
              <a:rPr lang="en-US" sz="1800" b="1" dirty="0" smtClean="0">
                <a:solidFill>
                  <a:schemeClr val="accent1">
                    <a:lumMod val="75000"/>
                  </a:schemeClr>
                </a:solidFill>
              </a:rPr>
              <a:t>Insulin </a:t>
            </a:r>
            <a:r>
              <a:rPr lang="en-US" sz="1800" b="1" dirty="0">
                <a:solidFill>
                  <a:schemeClr val="accent1">
                    <a:lumMod val="75000"/>
                  </a:schemeClr>
                </a:solidFill>
              </a:rPr>
              <a:t>sensitivity is </a:t>
            </a:r>
            <a:r>
              <a:rPr lang="en-US" sz="1800" b="1" dirty="0" smtClean="0">
                <a:solidFill>
                  <a:schemeClr val="accent1">
                    <a:lumMod val="75000"/>
                  </a:schemeClr>
                </a:solidFill>
              </a:rPr>
              <a:t>increased when you exercise, </a:t>
            </a:r>
            <a:r>
              <a:rPr lang="en-US" sz="1800" b="1" dirty="0">
                <a:solidFill>
                  <a:schemeClr val="accent1">
                    <a:lumMod val="75000"/>
                  </a:schemeClr>
                </a:solidFill>
              </a:rPr>
              <a:t>so your cells are better able to use any available insulin to take up glucose during and after activity.</a:t>
            </a:r>
          </a:p>
          <a:p>
            <a:pPr marL="0" indent="0" algn="ctr">
              <a:buNone/>
            </a:pPr>
            <a:endParaRPr lang="en-US" sz="1800" b="1" dirty="0" smtClean="0">
              <a:solidFill>
                <a:schemeClr val="accent1">
                  <a:lumMod val="75000"/>
                </a:schemeClr>
              </a:solidFill>
            </a:endParaRPr>
          </a:p>
          <a:p>
            <a:pPr marL="0" indent="0" algn="ctr">
              <a:buNone/>
            </a:pPr>
            <a:endParaRPr lang="en-US" sz="1800" b="1" dirty="0">
              <a:solidFill>
                <a:schemeClr val="accent1">
                  <a:lumMod val="75000"/>
                </a:schemeClr>
              </a:solidFill>
            </a:endParaRPr>
          </a:p>
          <a:p>
            <a:pPr marL="0" indent="0" algn="ctr">
              <a:buNone/>
            </a:pPr>
            <a:r>
              <a:rPr lang="en-US" sz="1800" b="1" dirty="0" smtClean="0">
                <a:solidFill>
                  <a:schemeClr val="accent1">
                    <a:lumMod val="75000"/>
                  </a:schemeClr>
                </a:solidFill>
              </a:rPr>
              <a:t>When </a:t>
            </a:r>
            <a:r>
              <a:rPr lang="en-US" sz="1800" b="1" dirty="0">
                <a:solidFill>
                  <a:schemeClr val="accent1">
                    <a:lumMod val="75000"/>
                  </a:schemeClr>
                </a:solidFill>
              </a:rPr>
              <a:t>your </a:t>
            </a:r>
            <a:r>
              <a:rPr lang="en-US" sz="1800" b="1" dirty="0" smtClean="0">
                <a:solidFill>
                  <a:schemeClr val="accent1">
                    <a:lumMod val="75000"/>
                  </a:schemeClr>
                </a:solidFill>
              </a:rPr>
              <a:t>muscles </a:t>
            </a:r>
            <a:r>
              <a:rPr lang="en-US" sz="1800" b="1" dirty="0">
                <a:solidFill>
                  <a:schemeClr val="accent1">
                    <a:lumMod val="75000"/>
                  </a:schemeClr>
                </a:solidFill>
              </a:rPr>
              <a:t>contract during activity, it stimulates another mechanism that is completely separate of insulin. This mechanism allows your cells to take up glucose and use it for energy whether insulin is available or not</a:t>
            </a:r>
            <a:r>
              <a:rPr lang="en-US" sz="1800" b="1" dirty="0" smtClean="0">
                <a:solidFill>
                  <a:schemeClr val="accent1">
                    <a:lumMod val="75000"/>
                  </a:schemeClr>
                </a:solidFill>
              </a:rPr>
              <a:t>.</a:t>
            </a:r>
            <a:endParaRPr lang="en-US" sz="1800" b="1" dirty="0">
              <a:solidFill>
                <a:schemeClr val="accent1">
                  <a:lumMod val="75000"/>
                </a:schemeClr>
              </a:solidFill>
            </a:endParaRPr>
          </a:p>
        </p:txBody>
      </p:sp>
      <p:pic>
        <p:nvPicPr>
          <p:cNvPr id="4" name="Picture 3"/>
          <p:cNvPicPr>
            <a:picLocks noChangeAspect="1"/>
          </p:cNvPicPr>
          <p:nvPr/>
        </p:nvPicPr>
        <p:blipFill>
          <a:blip r:embed="rId2"/>
          <a:stretch>
            <a:fillRect/>
          </a:stretch>
        </p:blipFill>
        <p:spPr>
          <a:xfrm>
            <a:off x="6135172" y="1770414"/>
            <a:ext cx="4580051" cy="40304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12318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aerobic exercises</a:t>
            </a:r>
            <a:endParaRPr lang="en-US" dirty="0"/>
          </a:p>
        </p:txBody>
      </p:sp>
      <p:sp>
        <p:nvSpPr>
          <p:cNvPr id="3" name="Content Placeholder 2"/>
          <p:cNvSpPr>
            <a:spLocks noGrp="1"/>
          </p:cNvSpPr>
          <p:nvPr>
            <p:ph idx="1"/>
          </p:nvPr>
        </p:nvSpPr>
        <p:spPr>
          <a:xfrm>
            <a:off x="6340839" y="1874517"/>
            <a:ext cx="4307983" cy="4475795"/>
          </a:xfrm>
        </p:spPr>
        <p:txBody>
          <a:bodyPr>
            <a:noAutofit/>
          </a:bodyPr>
          <a:lstStyle/>
          <a:p>
            <a:pPr>
              <a:buFont typeface="Wingdings" panose="05000000000000000000" pitchFamily="2" charset="2"/>
              <a:buChar char="v"/>
            </a:pPr>
            <a:r>
              <a:rPr lang="en-US" sz="3200" b="1" dirty="0" smtClean="0">
                <a:solidFill>
                  <a:schemeClr val="accent2">
                    <a:lumMod val="60000"/>
                    <a:lumOff val="40000"/>
                  </a:schemeClr>
                </a:solidFill>
              </a:rPr>
              <a:t>SWIMMING</a:t>
            </a:r>
          </a:p>
          <a:p>
            <a:pPr>
              <a:buFont typeface="Wingdings" panose="05000000000000000000" pitchFamily="2" charset="2"/>
              <a:buChar char="v"/>
            </a:pPr>
            <a:r>
              <a:rPr lang="en-US" sz="3200" b="1" dirty="0" smtClean="0">
                <a:solidFill>
                  <a:schemeClr val="accent2">
                    <a:lumMod val="60000"/>
                    <a:lumOff val="40000"/>
                  </a:schemeClr>
                </a:solidFill>
              </a:rPr>
              <a:t>CYCLING</a:t>
            </a:r>
          </a:p>
          <a:p>
            <a:pPr>
              <a:buFont typeface="Wingdings" panose="05000000000000000000" pitchFamily="2" charset="2"/>
              <a:buChar char="v"/>
            </a:pPr>
            <a:r>
              <a:rPr lang="en-US" sz="3200" b="1" dirty="0" smtClean="0">
                <a:solidFill>
                  <a:schemeClr val="accent2">
                    <a:lumMod val="60000"/>
                    <a:lumOff val="40000"/>
                  </a:schemeClr>
                </a:solidFill>
              </a:rPr>
              <a:t>WALKING</a:t>
            </a:r>
          </a:p>
          <a:p>
            <a:pPr>
              <a:buFont typeface="Wingdings" panose="05000000000000000000" pitchFamily="2" charset="2"/>
              <a:buChar char="v"/>
            </a:pPr>
            <a:r>
              <a:rPr lang="en-US" sz="3200" b="1" dirty="0" smtClean="0">
                <a:solidFill>
                  <a:schemeClr val="accent2">
                    <a:lumMod val="60000"/>
                    <a:lumOff val="40000"/>
                  </a:schemeClr>
                </a:solidFill>
              </a:rPr>
              <a:t>ROWING</a:t>
            </a:r>
          </a:p>
          <a:p>
            <a:pPr>
              <a:buFont typeface="Wingdings" panose="05000000000000000000" pitchFamily="2" charset="2"/>
              <a:buChar char="v"/>
            </a:pPr>
            <a:r>
              <a:rPr lang="en-US" sz="3200" b="1" dirty="0" smtClean="0">
                <a:solidFill>
                  <a:schemeClr val="accent2">
                    <a:lumMod val="60000"/>
                    <a:lumOff val="40000"/>
                  </a:schemeClr>
                </a:solidFill>
              </a:rPr>
              <a:t>JUMPING ROPE</a:t>
            </a:r>
          </a:p>
          <a:p>
            <a:pPr>
              <a:buFont typeface="Wingdings" panose="05000000000000000000" pitchFamily="2" charset="2"/>
              <a:buChar char="v"/>
            </a:pPr>
            <a:r>
              <a:rPr lang="en-US" sz="3200" b="1" dirty="0" smtClean="0">
                <a:solidFill>
                  <a:schemeClr val="accent2">
                    <a:lumMod val="60000"/>
                    <a:lumOff val="40000"/>
                  </a:schemeClr>
                </a:solidFill>
              </a:rPr>
              <a:t>STEP AEROBICS</a:t>
            </a:r>
            <a:endParaRPr lang="en-US" sz="3200" b="1" dirty="0">
              <a:solidFill>
                <a:schemeClr val="accent2">
                  <a:lumMod val="60000"/>
                  <a:lumOff val="40000"/>
                </a:schemeClr>
              </a:solidFill>
            </a:endParaRPr>
          </a:p>
        </p:txBody>
      </p:sp>
      <p:pic>
        <p:nvPicPr>
          <p:cNvPr id="4" name="Picture 3"/>
          <p:cNvPicPr>
            <a:picLocks noChangeAspect="1"/>
          </p:cNvPicPr>
          <p:nvPr/>
        </p:nvPicPr>
        <p:blipFill>
          <a:blip r:embed="rId2"/>
          <a:stretch>
            <a:fillRect/>
          </a:stretch>
        </p:blipFill>
        <p:spPr>
          <a:xfrm>
            <a:off x="2127979" y="1874517"/>
            <a:ext cx="3566910" cy="3702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74908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How are these exercises beneficial</a:t>
            </a:r>
            <a:endParaRPr lang="en-US" sz="4800"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q"/>
            </a:pPr>
            <a:r>
              <a:rPr lang="en-US" sz="2400" b="1" dirty="0" smtClean="0"/>
              <a:t> </a:t>
            </a:r>
            <a:r>
              <a:rPr lang="en-US" sz="2400" b="1" dirty="0" smtClean="0">
                <a:solidFill>
                  <a:schemeClr val="accent1">
                    <a:lumMod val="75000"/>
                  </a:schemeClr>
                </a:solidFill>
              </a:rPr>
              <a:t>Swimming </a:t>
            </a:r>
            <a:r>
              <a:rPr lang="en-US" sz="2400" b="1" dirty="0">
                <a:solidFill>
                  <a:schemeClr val="accent1">
                    <a:lumMod val="75000"/>
                  </a:schemeClr>
                </a:solidFill>
              </a:rPr>
              <a:t>to increase blood flow and circulation</a:t>
            </a:r>
          </a:p>
          <a:p>
            <a:pPr lvl="0">
              <a:buFont typeface="Wingdings" panose="05000000000000000000" pitchFamily="2" charset="2"/>
              <a:buChar char="q"/>
            </a:pPr>
            <a:r>
              <a:rPr lang="en-US" sz="2400" b="1" dirty="0" smtClean="0">
                <a:solidFill>
                  <a:schemeClr val="accent1">
                    <a:lumMod val="75000"/>
                  </a:schemeClr>
                </a:solidFill>
              </a:rPr>
              <a:t> Brisk </a:t>
            </a:r>
            <a:r>
              <a:rPr lang="en-US" sz="2400" b="1" dirty="0">
                <a:solidFill>
                  <a:schemeClr val="accent1">
                    <a:lumMod val="75000"/>
                  </a:schemeClr>
                </a:solidFill>
              </a:rPr>
              <a:t>walking or jogging daily to increase perfusion</a:t>
            </a:r>
          </a:p>
          <a:p>
            <a:pPr lvl="0">
              <a:buFont typeface="Wingdings" panose="05000000000000000000" pitchFamily="2" charset="2"/>
              <a:buChar char="q"/>
            </a:pPr>
            <a:r>
              <a:rPr lang="en-US" sz="2400" b="1" dirty="0" smtClean="0">
                <a:solidFill>
                  <a:schemeClr val="accent1">
                    <a:lumMod val="75000"/>
                  </a:schemeClr>
                </a:solidFill>
              </a:rPr>
              <a:t> Biking </a:t>
            </a:r>
            <a:r>
              <a:rPr lang="en-US" sz="2400" b="1" dirty="0">
                <a:solidFill>
                  <a:schemeClr val="accent1">
                    <a:lumMod val="75000"/>
                  </a:schemeClr>
                </a:solidFill>
              </a:rPr>
              <a:t>can improve edema and circulation as well as blood </a:t>
            </a:r>
            <a:r>
              <a:rPr lang="en-US" sz="2400" b="1" dirty="0" smtClean="0">
                <a:solidFill>
                  <a:schemeClr val="accent1">
                    <a:lumMod val="75000"/>
                  </a:schemeClr>
                </a:solidFill>
              </a:rPr>
              <a:t>flow</a:t>
            </a:r>
            <a:endParaRPr lang="en-US" sz="2400" b="1" dirty="0">
              <a:solidFill>
                <a:schemeClr val="accent1">
                  <a:lumMod val="75000"/>
                </a:schemeClr>
              </a:solidFill>
            </a:endParaRPr>
          </a:p>
          <a:p>
            <a:pPr lvl="0">
              <a:buFont typeface="Wingdings" panose="05000000000000000000" pitchFamily="2" charset="2"/>
              <a:buChar char="q"/>
            </a:pPr>
            <a:r>
              <a:rPr lang="en-US" sz="2400" b="1" dirty="0" smtClean="0">
                <a:solidFill>
                  <a:schemeClr val="accent1">
                    <a:lumMod val="75000"/>
                  </a:schemeClr>
                </a:solidFill>
              </a:rPr>
              <a:t> Dancing </a:t>
            </a:r>
            <a:r>
              <a:rPr lang="en-US" sz="2400" b="1" dirty="0">
                <a:solidFill>
                  <a:schemeClr val="accent1">
                    <a:lumMod val="75000"/>
                  </a:schemeClr>
                </a:solidFill>
              </a:rPr>
              <a:t>is a fun activity many older adults enjoy that can </a:t>
            </a:r>
            <a:r>
              <a:rPr lang="en-US" sz="2400" b="1" dirty="0" smtClean="0">
                <a:solidFill>
                  <a:schemeClr val="accent1">
                    <a:lumMod val="75000"/>
                  </a:schemeClr>
                </a:solidFill>
              </a:rPr>
              <a:t>also improve </a:t>
            </a:r>
            <a:r>
              <a:rPr lang="en-US" sz="2400" b="1" dirty="0">
                <a:solidFill>
                  <a:schemeClr val="accent1">
                    <a:lumMod val="75000"/>
                  </a:schemeClr>
                </a:solidFill>
              </a:rPr>
              <a:t>circulation and cognitive </a:t>
            </a:r>
            <a:r>
              <a:rPr lang="en-US" sz="2400" b="1" dirty="0" smtClean="0">
                <a:solidFill>
                  <a:schemeClr val="accent1">
                    <a:lumMod val="75000"/>
                  </a:schemeClr>
                </a:solidFill>
              </a:rPr>
              <a:t>function</a:t>
            </a:r>
            <a:endParaRPr lang="en-US" sz="2400" b="1" dirty="0">
              <a:solidFill>
                <a:schemeClr val="accent1">
                  <a:lumMod val="75000"/>
                </a:schemeClr>
              </a:solidFill>
            </a:endParaRPr>
          </a:p>
        </p:txBody>
      </p:sp>
    </p:spTree>
    <p:extLst>
      <p:ext uri="{BB962C8B-B14F-4D97-AF65-F5344CB8AC3E}">
        <p14:creationId xmlns:p14="http://schemas.microsoft.com/office/powerpoint/2010/main" val="2398282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minute senior work out for at home! (example)</a:t>
            </a:r>
            <a:endParaRPr lang="en-US" dirty="0"/>
          </a:p>
        </p:txBody>
      </p:sp>
      <p:sp>
        <p:nvSpPr>
          <p:cNvPr id="3" name="Content Placeholder 2"/>
          <p:cNvSpPr>
            <a:spLocks noGrp="1"/>
          </p:cNvSpPr>
          <p:nvPr>
            <p:ph idx="1"/>
          </p:nvPr>
        </p:nvSpPr>
        <p:spPr/>
        <p:txBody>
          <a:bodyPr/>
          <a:lstStyle/>
          <a:p>
            <a:pPr marL="0" indent="0">
              <a:buNone/>
            </a:pPr>
            <a:r>
              <a:rPr lang="en-US" b="1" dirty="0"/>
              <a:t>https://www.youtube.com/watch?v=K727ao6Kjr4</a:t>
            </a:r>
          </a:p>
        </p:txBody>
      </p:sp>
      <p:pic>
        <p:nvPicPr>
          <p:cNvPr id="1026" name="Picture 2" descr="https://i.ytimg.com/vi/pHjLDeYiNms/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4837" y="2936382"/>
            <a:ext cx="6580788" cy="37016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337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PROGRESSION OF AEROBIC EXERCISE</a:t>
            </a:r>
            <a:endParaRPr lang="en-US" dirty="0"/>
          </a:p>
        </p:txBody>
      </p:sp>
      <p:sp>
        <p:nvSpPr>
          <p:cNvPr id="3" name="Content Placeholder 2"/>
          <p:cNvSpPr>
            <a:spLocks noGrp="1"/>
          </p:cNvSpPr>
          <p:nvPr>
            <p:ph idx="1"/>
          </p:nvPr>
        </p:nvSpPr>
        <p:spPr>
          <a:xfrm>
            <a:off x="1251678" y="1558344"/>
            <a:ext cx="10178322" cy="4739425"/>
          </a:xfrm>
        </p:spPr>
        <p:txBody>
          <a:bodyPr>
            <a:normAutofit/>
          </a:bodyPr>
          <a:lstStyle/>
          <a:p>
            <a:pPr marL="0" indent="0" fontAlgn="base">
              <a:buNone/>
            </a:pPr>
            <a:r>
              <a:rPr lang="en-US" sz="2200" i="1" dirty="0" smtClean="0"/>
              <a:t>Progression to higher intensities of exercise should be based on individual exercise tolerance. </a:t>
            </a:r>
          </a:p>
          <a:p>
            <a:pPr fontAlgn="base"/>
            <a:endParaRPr lang="en-US" dirty="0"/>
          </a:p>
          <a:p>
            <a:pPr marL="0" indent="0" fontAlgn="base">
              <a:buNone/>
            </a:pPr>
            <a:r>
              <a:rPr lang="en-US" b="1" i="1" dirty="0" smtClean="0">
                <a:solidFill>
                  <a:schemeClr val="tx1"/>
                </a:solidFill>
              </a:rPr>
              <a:t>There </a:t>
            </a:r>
            <a:r>
              <a:rPr lang="en-US" b="1" i="1" dirty="0">
                <a:solidFill>
                  <a:schemeClr val="tx1"/>
                </a:solidFill>
              </a:rPr>
              <a:t>are three methods for challenging aerobic fitness:</a:t>
            </a:r>
          </a:p>
          <a:p>
            <a:pPr fontAlgn="base"/>
            <a:r>
              <a:rPr lang="en-US" b="1" dirty="0">
                <a:solidFill>
                  <a:schemeClr val="accent2">
                    <a:lumMod val="60000"/>
                    <a:lumOff val="40000"/>
                  </a:schemeClr>
                </a:solidFill>
              </a:rPr>
              <a:t>increase the speed</a:t>
            </a:r>
          </a:p>
          <a:p>
            <a:pPr fontAlgn="base"/>
            <a:r>
              <a:rPr lang="en-US" b="1" dirty="0">
                <a:solidFill>
                  <a:schemeClr val="accent2">
                    <a:lumMod val="60000"/>
                    <a:lumOff val="40000"/>
                  </a:schemeClr>
                </a:solidFill>
              </a:rPr>
              <a:t>increase the resistance</a:t>
            </a:r>
          </a:p>
          <a:p>
            <a:pPr fontAlgn="base"/>
            <a:r>
              <a:rPr lang="en-US" b="1" dirty="0">
                <a:solidFill>
                  <a:schemeClr val="accent2">
                    <a:lumMod val="60000"/>
                    <a:lumOff val="40000"/>
                  </a:schemeClr>
                </a:solidFill>
              </a:rPr>
              <a:t>increase the duration</a:t>
            </a:r>
          </a:p>
          <a:p>
            <a:pPr marL="0" indent="0" fontAlgn="base">
              <a:buNone/>
            </a:pPr>
            <a:endParaRPr lang="en-US" dirty="0" smtClean="0"/>
          </a:p>
          <a:p>
            <a:pPr marL="0" indent="0" fontAlgn="base">
              <a:buNone/>
            </a:pPr>
            <a:r>
              <a:rPr lang="en-US" dirty="0" smtClean="0"/>
              <a:t>Any </a:t>
            </a:r>
            <a:r>
              <a:rPr lang="en-US" dirty="0"/>
              <a:t>of these methods, or a combination of these methods, will improve aerobic fitness. Increasing intensity should be done very gradually. </a:t>
            </a:r>
            <a:r>
              <a:rPr lang="en-US" dirty="0" smtClean="0"/>
              <a:t>You </a:t>
            </a:r>
            <a:r>
              <a:rPr lang="en-US" dirty="0"/>
              <a:t>should challenge yourself for only a few minutes at a time.</a:t>
            </a:r>
          </a:p>
          <a:p>
            <a:endParaRPr lang="en-US" dirty="0"/>
          </a:p>
        </p:txBody>
      </p:sp>
    </p:spTree>
    <p:extLst>
      <p:ext uri="{BB962C8B-B14F-4D97-AF65-F5344CB8AC3E}">
        <p14:creationId xmlns:p14="http://schemas.microsoft.com/office/powerpoint/2010/main" val="3161316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HOW LONG SHOULD THE EXERCISE LAST</a:t>
            </a:r>
            <a:endParaRPr lang="en-US" sz="4800" dirty="0"/>
          </a:p>
        </p:txBody>
      </p:sp>
      <p:sp>
        <p:nvSpPr>
          <p:cNvPr id="3" name="Content Placeholder 2"/>
          <p:cNvSpPr>
            <a:spLocks noGrp="1"/>
          </p:cNvSpPr>
          <p:nvPr>
            <p:ph idx="1"/>
          </p:nvPr>
        </p:nvSpPr>
        <p:spPr>
          <a:xfrm>
            <a:off x="1251678" y="1642058"/>
            <a:ext cx="10178322" cy="3593591"/>
          </a:xfrm>
        </p:spPr>
        <p:txBody>
          <a:bodyPr>
            <a:noAutofit/>
          </a:bodyPr>
          <a:lstStyle/>
          <a:p>
            <a:pPr>
              <a:buFont typeface="Wingdings" panose="05000000000000000000" pitchFamily="2" charset="2"/>
              <a:buChar char="Ø"/>
            </a:pPr>
            <a:r>
              <a:rPr lang="en-US" sz="2400" b="1" dirty="0">
                <a:solidFill>
                  <a:schemeClr val="accent1">
                    <a:lumMod val="75000"/>
                  </a:schemeClr>
                </a:solidFill>
              </a:rPr>
              <a:t>The American Heart Association recommends that everyone reach a minimum of 30 minutes of some form of cardiovascular exercise 5 to 7 days per week. </a:t>
            </a:r>
            <a:endParaRPr lang="en-US" sz="2400" b="1" dirty="0" smtClean="0">
              <a:solidFill>
                <a:schemeClr val="accent1">
                  <a:lumMod val="75000"/>
                </a:schemeClr>
              </a:solidFill>
            </a:endParaRPr>
          </a:p>
          <a:p>
            <a:pPr marL="0" indent="0">
              <a:buNone/>
            </a:pPr>
            <a:endParaRPr lang="en-US" sz="2400" b="1" dirty="0" smtClean="0">
              <a:solidFill>
                <a:schemeClr val="accent1">
                  <a:lumMod val="75000"/>
                </a:schemeClr>
              </a:solidFill>
            </a:endParaRPr>
          </a:p>
          <a:p>
            <a:pPr>
              <a:buFont typeface="Wingdings" panose="05000000000000000000" pitchFamily="2" charset="2"/>
              <a:buChar char="Ø"/>
            </a:pPr>
            <a:r>
              <a:rPr lang="en-US" sz="2400" b="1" dirty="0" smtClean="0">
                <a:solidFill>
                  <a:schemeClr val="accent1">
                    <a:lumMod val="75000"/>
                  </a:schemeClr>
                </a:solidFill>
              </a:rPr>
              <a:t>Can </a:t>
            </a:r>
            <a:r>
              <a:rPr lang="en-US" sz="2400" b="1" dirty="0">
                <a:solidFill>
                  <a:schemeClr val="accent1">
                    <a:lumMod val="75000"/>
                  </a:schemeClr>
                </a:solidFill>
              </a:rPr>
              <a:t>be </a:t>
            </a:r>
            <a:r>
              <a:rPr lang="en-US" sz="2400" b="1" dirty="0" smtClean="0">
                <a:solidFill>
                  <a:schemeClr val="accent1">
                    <a:lumMod val="75000"/>
                  </a:schemeClr>
                </a:solidFill>
              </a:rPr>
              <a:t>broken </a:t>
            </a:r>
            <a:r>
              <a:rPr lang="en-US" sz="2400" b="1" dirty="0">
                <a:solidFill>
                  <a:schemeClr val="accent1">
                    <a:lumMod val="75000"/>
                  </a:schemeClr>
                </a:solidFill>
              </a:rPr>
              <a:t>up into 10-minute time periods. </a:t>
            </a:r>
            <a:endParaRPr lang="en-US" sz="2400" b="1" dirty="0" smtClean="0">
              <a:solidFill>
                <a:schemeClr val="accent1">
                  <a:lumMod val="75000"/>
                </a:schemeClr>
              </a:solidFill>
            </a:endParaRPr>
          </a:p>
          <a:p>
            <a:pPr marL="0" indent="0">
              <a:buNone/>
            </a:pPr>
            <a:endParaRPr lang="en-US" sz="2400" b="1" dirty="0" smtClean="0">
              <a:solidFill>
                <a:schemeClr val="accent1">
                  <a:lumMod val="75000"/>
                </a:schemeClr>
              </a:solidFill>
            </a:endParaRPr>
          </a:p>
          <a:p>
            <a:pPr>
              <a:buFont typeface="Wingdings" panose="05000000000000000000" pitchFamily="2" charset="2"/>
              <a:buChar char="Ø"/>
            </a:pPr>
            <a:r>
              <a:rPr lang="en-US" sz="2400" b="1" dirty="0" smtClean="0">
                <a:solidFill>
                  <a:schemeClr val="accent1">
                    <a:lumMod val="75000"/>
                  </a:schemeClr>
                </a:solidFill>
              </a:rPr>
              <a:t>It </a:t>
            </a:r>
            <a:r>
              <a:rPr lang="en-US" sz="2400" b="1" dirty="0">
                <a:solidFill>
                  <a:schemeClr val="accent1">
                    <a:lumMod val="75000"/>
                  </a:schemeClr>
                </a:solidFill>
              </a:rPr>
              <a:t>is appropriate to do aerobic exercise every day. </a:t>
            </a:r>
            <a:r>
              <a:rPr lang="en-US" sz="2400" b="1" dirty="0" smtClean="0">
                <a:solidFill>
                  <a:schemeClr val="accent1">
                    <a:lumMod val="75000"/>
                  </a:schemeClr>
                </a:solidFill>
              </a:rPr>
              <a:t> There </a:t>
            </a:r>
            <a:r>
              <a:rPr lang="en-US" sz="2400" b="1" dirty="0">
                <a:solidFill>
                  <a:schemeClr val="accent1">
                    <a:lumMod val="75000"/>
                  </a:schemeClr>
                </a:solidFill>
              </a:rPr>
              <a:t>is no need to rest in between sessions unless you are at an extreme level of training, such as preparing for a marathon, or if you experience reoccurring joint pain.</a:t>
            </a:r>
          </a:p>
        </p:txBody>
      </p:sp>
    </p:spTree>
    <p:extLst>
      <p:ext uri="{BB962C8B-B14F-4D97-AF65-F5344CB8AC3E}">
        <p14:creationId xmlns:p14="http://schemas.microsoft.com/office/powerpoint/2010/main" val="4051086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difference between moderate and vigorous exercising</a:t>
            </a:r>
            <a:endParaRPr lang="en-US" dirty="0"/>
          </a:p>
        </p:txBody>
      </p:sp>
      <p:sp>
        <p:nvSpPr>
          <p:cNvPr id="3" name="Content Placeholder 2"/>
          <p:cNvSpPr>
            <a:spLocks noGrp="1"/>
          </p:cNvSpPr>
          <p:nvPr>
            <p:ph idx="1"/>
          </p:nvPr>
        </p:nvSpPr>
        <p:spPr>
          <a:xfrm>
            <a:off x="1251678" y="2698125"/>
            <a:ext cx="10178322" cy="3593591"/>
          </a:xfrm>
        </p:spPr>
        <p:txBody>
          <a:bodyPr/>
          <a:lstStyle/>
          <a:p>
            <a:pPr>
              <a:buFont typeface="Wingdings" panose="05000000000000000000" pitchFamily="2" charset="2"/>
              <a:buChar char="Ø"/>
            </a:pPr>
            <a:r>
              <a:rPr lang="en-US" b="1" i="1" dirty="0">
                <a:solidFill>
                  <a:schemeClr val="tx1"/>
                </a:solidFill>
              </a:rPr>
              <a:t>What </a:t>
            </a:r>
            <a:r>
              <a:rPr lang="en-US" b="1" i="1" dirty="0" smtClean="0">
                <a:solidFill>
                  <a:schemeClr val="tx1"/>
                </a:solidFill>
              </a:rPr>
              <a:t>does</a:t>
            </a:r>
            <a:r>
              <a:rPr lang="en-US" b="1" i="1" dirty="0">
                <a:solidFill>
                  <a:schemeClr val="tx1"/>
                </a:solidFill>
              </a:rPr>
              <a:t> </a:t>
            </a:r>
            <a:r>
              <a:rPr lang="en-US" b="1" i="1" u="sng" dirty="0">
                <a:solidFill>
                  <a:schemeClr val="tx1"/>
                </a:solidFill>
              </a:rPr>
              <a:t>m</a:t>
            </a:r>
            <a:r>
              <a:rPr lang="en-US" b="1" i="1" u="sng" dirty="0" smtClean="0">
                <a:solidFill>
                  <a:schemeClr val="tx1"/>
                </a:solidFill>
              </a:rPr>
              <a:t>oderate</a:t>
            </a:r>
            <a:r>
              <a:rPr lang="en-US" b="1" i="1" dirty="0" smtClean="0">
                <a:solidFill>
                  <a:schemeClr val="tx1"/>
                </a:solidFill>
              </a:rPr>
              <a:t> </a:t>
            </a:r>
            <a:r>
              <a:rPr lang="en-US" b="1" i="1" dirty="0">
                <a:solidFill>
                  <a:schemeClr val="tx1"/>
                </a:solidFill>
              </a:rPr>
              <a:t>a</a:t>
            </a:r>
            <a:r>
              <a:rPr lang="en-US" b="1" i="1" dirty="0" smtClean="0">
                <a:solidFill>
                  <a:schemeClr val="tx1"/>
                </a:solidFill>
              </a:rPr>
              <a:t>erobic </a:t>
            </a:r>
            <a:r>
              <a:rPr lang="en-US" b="1" i="1" dirty="0">
                <a:solidFill>
                  <a:schemeClr val="tx1"/>
                </a:solidFill>
              </a:rPr>
              <a:t>e</a:t>
            </a:r>
            <a:r>
              <a:rPr lang="en-US" b="1" i="1" dirty="0" smtClean="0">
                <a:solidFill>
                  <a:schemeClr val="tx1"/>
                </a:solidFill>
              </a:rPr>
              <a:t>xercise</a:t>
            </a:r>
            <a:r>
              <a:rPr lang="en-US" b="1" i="1" dirty="0">
                <a:solidFill>
                  <a:schemeClr val="tx1"/>
                </a:solidFill>
              </a:rPr>
              <a:t> </a:t>
            </a:r>
            <a:r>
              <a:rPr lang="en-US" b="1" i="1" dirty="0" smtClean="0">
                <a:solidFill>
                  <a:schemeClr val="tx1"/>
                </a:solidFill>
              </a:rPr>
              <a:t>feel </a:t>
            </a:r>
            <a:r>
              <a:rPr lang="en-US" b="1" i="1" dirty="0">
                <a:solidFill>
                  <a:schemeClr val="tx1"/>
                </a:solidFill>
              </a:rPr>
              <a:t>l</a:t>
            </a:r>
            <a:r>
              <a:rPr lang="en-US" b="1" i="1" dirty="0" smtClean="0">
                <a:solidFill>
                  <a:schemeClr val="tx1"/>
                </a:solidFill>
              </a:rPr>
              <a:t>ike</a:t>
            </a:r>
            <a:r>
              <a:rPr lang="en-US" b="1" i="1" dirty="0">
                <a:solidFill>
                  <a:schemeClr val="tx1"/>
                </a:solidFill>
              </a:rPr>
              <a:t>?</a:t>
            </a:r>
            <a:r>
              <a:rPr lang="en-US" i="1" dirty="0">
                <a:solidFill>
                  <a:schemeClr val="tx1"/>
                </a:solidFill>
              </a:rPr>
              <a:t> </a:t>
            </a:r>
            <a:endParaRPr lang="en-US" i="1" dirty="0" smtClean="0">
              <a:solidFill>
                <a:schemeClr val="tx1"/>
              </a:solidFill>
            </a:endParaRPr>
          </a:p>
          <a:p>
            <a:pPr marL="457200" lvl="1" indent="0">
              <a:buNone/>
            </a:pPr>
            <a:r>
              <a:rPr lang="en-US" b="1" dirty="0"/>
              <a:t>You are at a moderate intensity when your breathing and heart rate are noticeably increased. You can still carry on a full conversation, but you will be breathing heavier and may be sweating. On a 10-point scale, with zero being a state of rest, moderate would be a 5 or 6</a:t>
            </a:r>
            <a:r>
              <a:rPr lang="en-US" b="1" dirty="0" smtClean="0"/>
              <a:t>.</a:t>
            </a:r>
            <a:endParaRPr lang="en-US" i="1" dirty="0" smtClean="0">
              <a:solidFill>
                <a:schemeClr val="tx1"/>
              </a:solidFill>
            </a:endParaRPr>
          </a:p>
          <a:p>
            <a:pPr>
              <a:buFont typeface="Wingdings" panose="05000000000000000000" pitchFamily="2" charset="2"/>
              <a:buChar char="Ø"/>
            </a:pPr>
            <a:r>
              <a:rPr lang="en-US" b="1" i="1" dirty="0" smtClean="0">
                <a:solidFill>
                  <a:schemeClr val="tx1"/>
                </a:solidFill>
              </a:rPr>
              <a:t>What does </a:t>
            </a:r>
            <a:r>
              <a:rPr lang="en-US" b="1" i="1" u="sng" dirty="0" smtClean="0">
                <a:solidFill>
                  <a:schemeClr val="tx1"/>
                </a:solidFill>
              </a:rPr>
              <a:t>vigorous</a:t>
            </a:r>
            <a:r>
              <a:rPr lang="en-US" b="1" i="1" dirty="0" smtClean="0">
                <a:solidFill>
                  <a:schemeClr val="tx1"/>
                </a:solidFill>
              </a:rPr>
              <a:t> exercise feel like?</a:t>
            </a:r>
          </a:p>
          <a:p>
            <a:pPr marL="457200" lvl="1" indent="0">
              <a:buNone/>
            </a:pPr>
            <a:r>
              <a:rPr lang="en-US" b="1" dirty="0"/>
              <a:t>At a vigorous intensity you are breathing rapidly and no longer able to easily carry on a full conversation, just short phrases. Your heart rate is boosted and you will probably break a sweat. On a scale from 1 to 10, vigorous exercise would be a 7 or 8.</a:t>
            </a:r>
          </a:p>
          <a:p>
            <a:endParaRPr lang="en-US" dirty="0" smtClean="0"/>
          </a:p>
          <a:p>
            <a:endParaRPr lang="en-US" dirty="0"/>
          </a:p>
        </p:txBody>
      </p:sp>
    </p:spTree>
    <p:extLst>
      <p:ext uri="{BB962C8B-B14F-4D97-AF65-F5344CB8AC3E}">
        <p14:creationId xmlns:p14="http://schemas.microsoft.com/office/powerpoint/2010/main" val="3248090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even more benefit…</a:t>
            </a:r>
            <a:endParaRPr lang="en-US" dirty="0"/>
          </a:p>
        </p:txBody>
      </p:sp>
      <p:sp>
        <p:nvSpPr>
          <p:cNvPr id="3" name="Content Placeholder 2"/>
          <p:cNvSpPr>
            <a:spLocks noGrp="1"/>
          </p:cNvSpPr>
          <p:nvPr>
            <p:ph idx="1"/>
          </p:nvPr>
        </p:nvSpPr>
        <p:spPr>
          <a:xfrm>
            <a:off x="1251678" y="1674255"/>
            <a:ext cx="10178322" cy="4205338"/>
          </a:xfrm>
        </p:spPr>
        <p:txBody>
          <a:bodyPr>
            <a:normAutofit fontScale="92500" lnSpcReduction="10000"/>
          </a:bodyPr>
          <a:lstStyle/>
          <a:p>
            <a:pPr marL="0" indent="0">
              <a:buNone/>
            </a:pPr>
            <a:r>
              <a:rPr lang="en-US" sz="2400" b="1" i="1" dirty="0" smtClean="0"/>
              <a:t>ADD STRENGTH TRAINING 2 TO 3 TIMES PER WEEK</a:t>
            </a:r>
            <a:endParaRPr lang="en-US" sz="2400" b="1" i="1" dirty="0"/>
          </a:p>
          <a:p>
            <a:pPr marL="0" indent="0" fontAlgn="base">
              <a:buNone/>
            </a:pPr>
            <a:r>
              <a:rPr lang="en-US" sz="2400" dirty="0"/>
              <a:t>Strength training exercise is especially important for older adults to prevent loss of muscle mass and bone density, as well as to be able to move and function better.</a:t>
            </a:r>
          </a:p>
          <a:p>
            <a:pPr fontAlgn="base"/>
            <a:r>
              <a:rPr lang="en-US" sz="2400" b="1" dirty="0">
                <a:solidFill>
                  <a:schemeClr val="tx1"/>
                </a:solidFill>
              </a:rPr>
              <a:t>How </a:t>
            </a:r>
            <a:r>
              <a:rPr lang="en-US" sz="2400" b="1" dirty="0" smtClean="0">
                <a:solidFill>
                  <a:schemeClr val="tx1"/>
                </a:solidFill>
              </a:rPr>
              <a:t>Many</a:t>
            </a:r>
            <a:r>
              <a:rPr lang="en-US" sz="2400" dirty="0">
                <a:solidFill>
                  <a:schemeClr val="tx1"/>
                </a:solidFill>
              </a:rPr>
              <a:t>:</a:t>
            </a:r>
            <a:r>
              <a:rPr lang="en-US" sz="2400" dirty="0" smtClean="0">
                <a:solidFill>
                  <a:schemeClr val="tx1"/>
                </a:solidFill>
              </a:rPr>
              <a:t> </a:t>
            </a:r>
            <a:r>
              <a:rPr lang="en-US" sz="2400" dirty="0"/>
              <a:t>Do 8 to 10 strength-training exercises, 8 to 12 repetitions of each.</a:t>
            </a:r>
          </a:p>
          <a:p>
            <a:pPr fontAlgn="base"/>
            <a:r>
              <a:rPr lang="en-US" sz="2400" b="1" dirty="0">
                <a:solidFill>
                  <a:schemeClr val="tx1"/>
                </a:solidFill>
              </a:rPr>
              <a:t>How </a:t>
            </a:r>
            <a:r>
              <a:rPr lang="en-US" sz="2400" b="1" dirty="0" smtClean="0">
                <a:solidFill>
                  <a:schemeClr val="tx1"/>
                </a:solidFill>
              </a:rPr>
              <a:t>Often: </a:t>
            </a:r>
            <a:r>
              <a:rPr lang="en-US" sz="2400" dirty="0" smtClean="0"/>
              <a:t>2 </a:t>
            </a:r>
            <a:r>
              <a:rPr lang="en-US" sz="2400" dirty="0"/>
              <a:t>to 3 days each week</a:t>
            </a:r>
          </a:p>
          <a:p>
            <a:pPr marL="0" indent="0" fontAlgn="base">
              <a:buNone/>
            </a:pPr>
            <a:endParaRPr lang="en-US" sz="2400" b="1" dirty="0" smtClean="0">
              <a:solidFill>
                <a:schemeClr val="tx1"/>
              </a:solidFill>
            </a:endParaRPr>
          </a:p>
          <a:p>
            <a:pPr marL="0" indent="0" fontAlgn="base">
              <a:buNone/>
            </a:pPr>
            <a:r>
              <a:rPr lang="en-US" sz="2400" b="1" dirty="0" smtClean="0">
                <a:solidFill>
                  <a:schemeClr val="tx1"/>
                </a:solidFill>
              </a:rPr>
              <a:t>What </a:t>
            </a:r>
            <a:r>
              <a:rPr lang="en-US" sz="2400" b="1" dirty="0">
                <a:solidFill>
                  <a:schemeClr val="tx1"/>
                </a:solidFill>
              </a:rPr>
              <a:t>Are Strength Training Exercises?</a:t>
            </a:r>
            <a:r>
              <a:rPr lang="en-US" sz="2400" dirty="0"/>
              <a:t> </a:t>
            </a:r>
            <a:endParaRPr lang="en-US" sz="2400" dirty="0" smtClean="0"/>
          </a:p>
          <a:p>
            <a:pPr marL="0" indent="0" fontAlgn="base">
              <a:buNone/>
            </a:pPr>
            <a:r>
              <a:rPr lang="en-US" sz="2400" dirty="0" smtClean="0"/>
              <a:t>Lifting</a:t>
            </a:r>
            <a:r>
              <a:rPr lang="en-US" sz="2400" dirty="0"/>
              <a:t>, pushing and pulling exercises will build muscle strength and endurance. You can use exercise machines at the gym, resistance bands, or free weights such as dumbbells, barbells, medicine balls and kettlebells.</a:t>
            </a:r>
          </a:p>
        </p:txBody>
      </p:sp>
    </p:spTree>
    <p:extLst>
      <p:ext uri="{BB962C8B-B14F-4D97-AF65-F5344CB8AC3E}">
        <p14:creationId xmlns:p14="http://schemas.microsoft.com/office/powerpoint/2010/main" val="3941816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A ROLE AS A HEALTHCARE TEAM MEMBER</a:t>
            </a:r>
            <a:endParaRPr lang="en-US" sz="4400" dirty="0"/>
          </a:p>
        </p:txBody>
      </p:sp>
      <p:sp>
        <p:nvSpPr>
          <p:cNvPr id="3" name="Content Placeholder 2"/>
          <p:cNvSpPr>
            <a:spLocks noGrp="1"/>
          </p:cNvSpPr>
          <p:nvPr>
            <p:ph idx="1"/>
          </p:nvPr>
        </p:nvSpPr>
        <p:spPr/>
        <p:txBody>
          <a:bodyPr/>
          <a:lstStyle/>
          <a:p>
            <a:pPr marL="0" indent="0">
              <a:buNone/>
            </a:pPr>
            <a:r>
              <a:rPr lang="en-US" b="1" dirty="0">
                <a:solidFill>
                  <a:schemeClr val="accent1">
                    <a:lumMod val="75000"/>
                  </a:schemeClr>
                </a:solidFill>
              </a:rPr>
              <a:t>The healthcare team member should assess the older adults engagement in physical activity and determine what they mean by physical activity in terms of intensity, </a:t>
            </a:r>
            <a:r>
              <a:rPr lang="en-US" b="1" dirty="0" smtClean="0">
                <a:solidFill>
                  <a:schemeClr val="accent1">
                    <a:lumMod val="75000"/>
                  </a:schemeClr>
                </a:solidFill>
              </a:rPr>
              <a:t>duration, </a:t>
            </a:r>
            <a:r>
              <a:rPr lang="en-US" b="1" dirty="0">
                <a:solidFill>
                  <a:schemeClr val="accent1">
                    <a:lumMod val="75000"/>
                  </a:schemeClr>
                </a:solidFill>
              </a:rPr>
              <a:t>and type of exercise. The patient should also be provided with information and referral to a dietician if needed for additional information on staying healthy as they age. The healthcare provider needs to do a physical assessment and tell the patient what limitations the patient has regarding types of exercise and explain the best exercise guided to the specific patient. </a:t>
            </a:r>
          </a:p>
        </p:txBody>
      </p:sp>
    </p:spTree>
    <p:extLst>
      <p:ext uri="{BB962C8B-B14F-4D97-AF65-F5344CB8AC3E}">
        <p14:creationId xmlns:p14="http://schemas.microsoft.com/office/powerpoint/2010/main" val="7823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HOW TO INFLUENCE AEROBIC EXERCISING</a:t>
            </a:r>
            <a:endParaRPr lang="en-US" sz="4400" dirty="0"/>
          </a:p>
        </p:txBody>
      </p:sp>
      <p:sp>
        <p:nvSpPr>
          <p:cNvPr id="3" name="Content Placeholder 2"/>
          <p:cNvSpPr>
            <a:spLocks noGrp="1"/>
          </p:cNvSpPr>
          <p:nvPr>
            <p:ph idx="1"/>
          </p:nvPr>
        </p:nvSpPr>
        <p:spPr>
          <a:xfrm rot="1236613">
            <a:off x="7300164" y="4501627"/>
            <a:ext cx="4090663" cy="1801019"/>
          </a:xfrm>
        </p:spPr>
        <p:txBody>
          <a:bodyPr/>
          <a:lstStyle/>
          <a:p>
            <a:pPr marL="0" indent="0" algn="ctr">
              <a:buNone/>
            </a:pPr>
            <a:r>
              <a:rPr lang="en-US" b="1" dirty="0" smtClean="0">
                <a:solidFill>
                  <a:schemeClr val="tx1"/>
                </a:solidFill>
              </a:rPr>
              <a:t>Give out brochures to your patients 65 and older as a “teaching tool” to show how aerobic exercising benefits them</a:t>
            </a:r>
          </a:p>
          <a:p>
            <a:pPr marL="0" indent="0">
              <a:buNone/>
            </a:pPr>
            <a:endParaRPr lang="en-US" dirty="0"/>
          </a:p>
        </p:txBody>
      </p:sp>
      <p:sp>
        <p:nvSpPr>
          <p:cNvPr id="4" name="TextBox 3"/>
          <p:cNvSpPr txBox="1"/>
          <p:nvPr/>
        </p:nvSpPr>
        <p:spPr>
          <a:xfrm rot="20490561">
            <a:off x="991673" y="1990426"/>
            <a:ext cx="4224270" cy="1015663"/>
          </a:xfrm>
          <a:prstGeom prst="rect">
            <a:avLst/>
          </a:prstGeom>
          <a:noFill/>
        </p:spPr>
        <p:txBody>
          <a:bodyPr wrap="square" rtlCol="0">
            <a:spAutoFit/>
          </a:bodyPr>
          <a:lstStyle/>
          <a:p>
            <a:pPr algn="ctr"/>
            <a:r>
              <a:rPr lang="en-US" sz="2000" b="1" dirty="0" smtClean="0"/>
              <a:t>Create or show awareness of any indoor/outdoor aerobic training sessions</a:t>
            </a:r>
            <a:endParaRPr lang="en-US" sz="2000" b="1" dirty="0"/>
          </a:p>
        </p:txBody>
      </p:sp>
      <p:pic>
        <p:nvPicPr>
          <p:cNvPr id="2050" name="Picture 2" descr="http://www.charlottejcc.org/clientuploads/Membership/MembershipBrochure13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3782" y="3715041"/>
            <a:ext cx="4583850" cy="26666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http://fitnessunlimitedar.com/wp-content/uploads/2010/07/pool-indo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7632" y="1130942"/>
            <a:ext cx="5629275" cy="2400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298866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dirty="0" smtClean="0"/>
              <a:t>you need more exercise than just your daily activities as you get older</a:t>
            </a:r>
            <a:endParaRPr lang="en-US" sz="4400" dirty="0"/>
          </a:p>
        </p:txBody>
      </p:sp>
      <p:sp>
        <p:nvSpPr>
          <p:cNvPr id="3" name="Content Placeholder 2"/>
          <p:cNvSpPr>
            <a:spLocks noGrp="1"/>
          </p:cNvSpPr>
          <p:nvPr>
            <p:ph idx="1"/>
          </p:nvPr>
        </p:nvSpPr>
        <p:spPr/>
        <p:txBody>
          <a:bodyPr/>
          <a:lstStyle/>
          <a:p>
            <a:pPr marL="0" indent="0" algn="ctr">
              <a:buNone/>
            </a:pPr>
            <a:r>
              <a:rPr lang="en-US" b="1" dirty="0">
                <a:solidFill>
                  <a:schemeClr val="tx1"/>
                </a:solidFill>
              </a:rPr>
              <a:t>Some people might think that mere daily routine activities is enough exercise which a health body needs to maintain good health however, this is untrue! Studies have conclusively proven that persons who do not have enough and sound daily physical exercises are more prone to cardiac and chronic diseases, and that maintaining a good fitness (</a:t>
            </a:r>
            <a:r>
              <a:rPr lang="en-US" b="1" dirty="0" smtClean="0">
                <a:solidFill>
                  <a:schemeClr val="tx1"/>
                </a:solidFill>
              </a:rPr>
              <a:t>according </a:t>
            </a:r>
            <a:r>
              <a:rPr lang="en-US" b="1" dirty="0">
                <a:solidFill>
                  <a:schemeClr val="tx1"/>
                </a:solidFill>
              </a:rPr>
              <a:t>to right </a:t>
            </a:r>
            <a:r>
              <a:rPr lang="en-US" b="1" dirty="0" smtClean="0">
                <a:solidFill>
                  <a:schemeClr val="tx1"/>
                </a:solidFill>
              </a:rPr>
              <a:t>standards) protects </a:t>
            </a:r>
            <a:r>
              <a:rPr lang="en-US" b="1" dirty="0">
                <a:solidFill>
                  <a:schemeClr val="tx1"/>
                </a:solidFill>
              </a:rPr>
              <a:t>people against common diseases; especially cardiac diseases, high blood pressure, and arthralgia. </a:t>
            </a:r>
          </a:p>
        </p:txBody>
      </p:sp>
    </p:spTree>
    <p:extLst>
      <p:ext uri="{BB962C8B-B14F-4D97-AF65-F5344CB8AC3E}">
        <p14:creationId xmlns:p14="http://schemas.microsoft.com/office/powerpoint/2010/main" val="3560377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0">
              <a:buNone/>
            </a:pPr>
            <a:r>
              <a:rPr lang="en-US" sz="1800" dirty="0">
                <a:solidFill>
                  <a:schemeClr val="tx1"/>
                </a:solidFill>
              </a:rPr>
              <a:t>Center for Disease Control and Prevention. (</a:t>
            </a:r>
            <a:r>
              <a:rPr lang="en-US" sz="1800" dirty="0" smtClean="0">
                <a:solidFill>
                  <a:schemeClr val="tx1"/>
                </a:solidFill>
              </a:rPr>
              <a:t>2005, February</a:t>
            </a:r>
            <a:r>
              <a:rPr lang="en-US" sz="1800" dirty="0">
                <a:solidFill>
                  <a:schemeClr val="tx1"/>
                </a:solidFill>
              </a:rPr>
              <a:t>). Physical Activity and Health: Older Adults . In </a:t>
            </a:r>
            <a:r>
              <a:rPr lang="en-US" sz="1800" i="1" dirty="0">
                <a:solidFill>
                  <a:schemeClr val="tx1"/>
                </a:solidFill>
              </a:rPr>
              <a:t>CDC</a:t>
            </a:r>
            <a:r>
              <a:rPr lang="en-US" sz="1800" dirty="0">
                <a:solidFill>
                  <a:schemeClr val="tx1"/>
                </a:solidFill>
              </a:rPr>
              <a:t>. Retrieved February 13, 2016, from </a:t>
            </a:r>
            <a:r>
              <a:rPr lang="en-US" sz="1800" u="sng" dirty="0">
                <a:solidFill>
                  <a:schemeClr val="tx1"/>
                </a:solidFill>
                <a:hlinkClick r:id="rId2"/>
              </a:rPr>
              <a:t>http://www.cdc.gov/nccdphp/sgr/olderad.htm</a:t>
            </a:r>
            <a:endParaRPr lang="en-US" sz="1800" dirty="0">
              <a:solidFill>
                <a:schemeClr val="tx1"/>
              </a:solidFill>
            </a:endParaRPr>
          </a:p>
          <a:p>
            <a:endParaRPr lang="en-US" sz="1800" dirty="0">
              <a:solidFill>
                <a:schemeClr val="tx1"/>
              </a:solidFill>
            </a:endParaRPr>
          </a:p>
          <a:p>
            <a:pPr marL="0" indent="0">
              <a:buNone/>
            </a:pPr>
            <a:r>
              <a:rPr lang="en-US" sz="1800" dirty="0">
                <a:solidFill>
                  <a:schemeClr val="tx1"/>
                </a:solidFill>
              </a:rPr>
              <a:t>Meade M.D., R. J. (2001, February 1). Promoting and Prescribing Exercise for the Elderly. In </a:t>
            </a:r>
            <a:r>
              <a:rPr lang="en-US" sz="1800" i="1" dirty="0">
                <a:solidFill>
                  <a:schemeClr val="tx1"/>
                </a:solidFill>
              </a:rPr>
              <a:t>American Family Physician</a:t>
            </a:r>
            <a:r>
              <a:rPr lang="en-US" sz="1800" dirty="0">
                <a:solidFill>
                  <a:schemeClr val="tx1"/>
                </a:solidFill>
              </a:rPr>
              <a:t>. Retrieved February 12, 2016, from </a:t>
            </a:r>
            <a:r>
              <a:rPr lang="en-US" sz="1800" u="sng" dirty="0">
                <a:solidFill>
                  <a:schemeClr val="tx1"/>
                </a:solidFill>
                <a:hlinkClick r:id="rId3"/>
              </a:rPr>
              <a:t>http://www.aafp.org/afp/2002/0201/p419.html</a:t>
            </a:r>
            <a:endParaRPr lang="en-US" sz="1800" dirty="0">
              <a:solidFill>
                <a:schemeClr val="tx1"/>
              </a:solidFill>
            </a:endParaRPr>
          </a:p>
          <a:p>
            <a:pPr marL="0" indent="0">
              <a:buNone/>
            </a:pPr>
            <a:endParaRPr lang="en-US" sz="1800" dirty="0">
              <a:solidFill>
                <a:schemeClr val="tx1"/>
              </a:solidFill>
            </a:endParaRPr>
          </a:p>
          <a:p>
            <a:pPr marL="0" indent="0">
              <a:buNone/>
            </a:pPr>
            <a:r>
              <a:rPr lang="en-US" sz="1800" dirty="0">
                <a:solidFill>
                  <a:schemeClr val="tx1"/>
                </a:solidFill>
              </a:rPr>
              <a:t>Office of Disease prevention and Promotion. (2016). Active Older Adults. In </a:t>
            </a:r>
            <a:r>
              <a:rPr lang="en-US" sz="1800" i="1" dirty="0">
                <a:solidFill>
                  <a:schemeClr val="tx1"/>
                </a:solidFill>
              </a:rPr>
              <a:t>Health.gov</a:t>
            </a:r>
            <a:r>
              <a:rPr lang="en-US" sz="1800" dirty="0">
                <a:solidFill>
                  <a:schemeClr val="tx1"/>
                </a:solidFill>
              </a:rPr>
              <a:t>. Retrieved February 12, 2016, from http://health.gov/paguidelines/guidelines/chapter5.aspx</a:t>
            </a:r>
          </a:p>
          <a:p>
            <a:pPr marL="0" indent="0">
              <a:buNone/>
            </a:pPr>
            <a:endParaRPr lang="en-US" dirty="0"/>
          </a:p>
        </p:txBody>
      </p:sp>
    </p:spTree>
    <p:extLst>
      <p:ext uri="{BB962C8B-B14F-4D97-AF65-F5344CB8AC3E}">
        <p14:creationId xmlns:p14="http://schemas.microsoft.com/office/powerpoint/2010/main" val="965862042"/>
      </p:ext>
    </p:extLst>
  </p:cSld>
  <p:clrMapOvr>
    <a:masterClrMapping/>
  </p:clrMapOvr>
</p:sld>
</file>

<file path=ppt/theme/theme1.xml><?xml version="1.0" encoding="utf-8"?>
<a:theme xmlns:a="http://schemas.openxmlformats.org/drawingml/2006/main" name="Badg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TM10001106[[fn=Badge]]</Template>
  <TotalTime>133</TotalTime>
  <Words>974</Words>
  <Application>Microsoft Office PowerPoint</Application>
  <PresentationFormat>Widescreen</PresentationFormat>
  <Paragraphs>84</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Gill Sans MT</vt:lpstr>
      <vt:lpstr>Impact</vt:lpstr>
      <vt:lpstr>Wingdings</vt:lpstr>
      <vt:lpstr>Badge</vt:lpstr>
      <vt:lpstr>AEROBIC EXERCISES FOR MALES OVER 65</vt:lpstr>
      <vt:lpstr>Learning objectives</vt:lpstr>
      <vt:lpstr>WHAT IS EXACTLY AEROBIC EXERCISING?</vt:lpstr>
      <vt:lpstr>PowerPoint Presentation</vt:lpstr>
      <vt:lpstr>Why is aerobic exercise important for you</vt:lpstr>
      <vt:lpstr>How does exercising help your cardiovascular system</vt:lpstr>
      <vt:lpstr>MAKE YOUR MUSCLES STRONGER!</vt:lpstr>
      <vt:lpstr>AEROBIC EXERCISES AND LUNG FUNCTION</vt:lpstr>
      <vt:lpstr>Control your blood sugar</vt:lpstr>
      <vt:lpstr>Examples of aerobic exercises</vt:lpstr>
      <vt:lpstr>How are these exercises beneficial</vt:lpstr>
      <vt:lpstr>15 minute senior work out for at home! (example)</vt:lpstr>
      <vt:lpstr>PROGRESSION OF AEROBIC EXERCISE</vt:lpstr>
      <vt:lpstr>HOW LONG SHOULD THE EXERCISE LAST</vt:lpstr>
      <vt:lpstr>The difference between moderate and vigorous exercising</vt:lpstr>
      <vt:lpstr>For even more benefit…</vt:lpstr>
      <vt:lpstr>A ROLE AS A HEALTHCARE TEAM MEMBER</vt:lpstr>
      <vt:lpstr>HOW TO INFLUENCE AEROBIC EXERCISING</vt:lpstr>
      <vt:lpstr>you need more exercise than just your daily activities as you get older</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AEROBIC EXERCISES FOR MALES OVER 65</dc:title>
  <dc:creator>m1075832@moreheadstate.edu</dc:creator>
  <cp:lastModifiedBy>Lynn Parsons</cp:lastModifiedBy>
  <cp:revision>7</cp:revision>
  <dcterms:created xsi:type="dcterms:W3CDTF">2016-03-05T00:26:41Z</dcterms:created>
  <dcterms:modified xsi:type="dcterms:W3CDTF">2017-12-13T18:41:09Z</dcterms:modified>
</cp:coreProperties>
</file>